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6" r:id="rId2"/>
    <p:sldId id="331" r:id="rId3"/>
    <p:sldId id="346" r:id="rId4"/>
    <p:sldId id="347" r:id="rId5"/>
    <p:sldId id="345" r:id="rId6"/>
    <p:sldId id="330" r:id="rId7"/>
    <p:sldId id="327" r:id="rId8"/>
    <p:sldId id="348" r:id="rId9"/>
    <p:sldId id="303" r:id="rId10"/>
    <p:sldId id="30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496"/>
    <a:srgbClr val="692AA2"/>
    <a:srgbClr val="FE23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1" autoAdjust="0"/>
    <p:restoredTop sz="8635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37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63C0FF-4985-4658-84D3-79F7FADA4173}" type="doc">
      <dgm:prSet loTypeId="urn:microsoft.com/office/officeart/2005/8/layout/chevron1" loCatId="process" qsTypeId="urn:microsoft.com/office/officeart/2005/8/quickstyle/simple1" qsCatId="simple" csTypeId="urn:microsoft.com/office/officeart/2005/8/colors/accent4_2" csCatId="accent4" phldr="1"/>
      <dgm:spPr/>
    </dgm:pt>
    <dgm:pt modelId="{A4E2E0B0-B7BA-4DB0-B6E7-8951ACD483FE}">
      <dgm:prSet phldrT="[文本]" custT="1"/>
      <dgm:spPr/>
      <dgm:t>
        <a:bodyPr/>
        <a:lstStyle/>
        <a:p>
          <a:r>
            <a:rPr lang="zh-CN" altLang="en-US" sz="3200" dirty="0" smtClean="0">
              <a:latin typeface="华文琥珀" pitchFamily="2" charset="-122"/>
              <a:ea typeface="华文琥珀" pitchFamily="2" charset="-122"/>
            </a:rPr>
            <a:t>开始阶段</a:t>
          </a:r>
          <a:endParaRPr lang="zh-CN" altLang="en-US" sz="3200" dirty="0">
            <a:latin typeface="华文琥珀" pitchFamily="2" charset="-122"/>
            <a:ea typeface="华文琥珀" pitchFamily="2" charset="-122"/>
          </a:endParaRPr>
        </a:p>
      </dgm:t>
    </dgm:pt>
    <dgm:pt modelId="{3692253C-B63D-444F-ABE7-4A62217BAC60}" type="parTrans" cxnId="{AA355972-6142-4D9A-8B8B-7859C8987704}">
      <dgm:prSet/>
      <dgm:spPr/>
      <dgm:t>
        <a:bodyPr/>
        <a:lstStyle/>
        <a:p>
          <a:endParaRPr lang="zh-CN" altLang="en-US" sz="1100">
            <a:latin typeface="华文琥珀" pitchFamily="2" charset="-122"/>
            <a:ea typeface="华文琥珀" pitchFamily="2" charset="-122"/>
          </a:endParaRPr>
        </a:p>
      </dgm:t>
    </dgm:pt>
    <dgm:pt modelId="{E632B6F6-8262-43E0-BA64-753807E311B9}" type="sibTrans" cxnId="{AA355972-6142-4D9A-8B8B-7859C8987704}">
      <dgm:prSet/>
      <dgm:spPr/>
      <dgm:t>
        <a:bodyPr/>
        <a:lstStyle/>
        <a:p>
          <a:endParaRPr lang="zh-CN" altLang="en-US" sz="1100">
            <a:latin typeface="华文琥珀" pitchFamily="2" charset="-122"/>
            <a:ea typeface="华文琥珀" pitchFamily="2" charset="-122"/>
          </a:endParaRPr>
        </a:p>
      </dgm:t>
    </dgm:pt>
    <dgm:pt modelId="{DED84814-98D8-4F1E-A810-CB0DCC28C1B0}">
      <dgm:prSet phldrT="[文本]" custT="1"/>
      <dgm:spPr/>
      <dgm:t>
        <a:bodyPr/>
        <a:lstStyle/>
        <a:p>
          <a:r>
            <a:rPr lang="zh-CN" altLang="en-US" sz="3200" dirty="0" smtClean="0">
              <a:latin typeface="华文琥珀" pitchFamily="2" charset="-122"/>
              <a:ea typeface="华文琥珀" pitchFamily="2" charset="-122"/>
            </a:rPr>
            <a:t>正式问诊阶段</a:t>
          </a:r>
          <a:endParaRPr lang="zh-CN" altLang="en-US" sz="3200" dirty="0">
            <a:latin typeface="华文琥珀" pitchFamily="2" charset="-122"/>
            <a:ea typeface="华文琥珀" pitchFamily="2" charset="-122"/>
          </a:endParaRPr>
        </a:p>
      </dgm:t>
    </dgm:pt>
    <dgm:pt modelId="{E6714D5C-1BFC-4B29-B858-5E2D0F496157}" type="parTrans" cxnId="{E75647BE-7163-4178-BF10-302B83864616}">
      <dgm:prSet/>
      <dgm:spPr/>
      <dgm:t>
        <a:bodyPr/>
        <a:lstStyle/>
        <a:p>
          <a:endParaRPr lang="zh-CN" altLang="en-US" sz="1100">
            <a:latin typeface="华文琥珀" pitchFamily="2" charset="-122"/>
            <a:ea typeface="华文琥珀" pitchFamily="2" charset="-122"/>
          </a:endParaRPr>
        </a:p>
      </dgm:t>
    </dgm:pt>
    <dgm:pt modelId="{4979A61B-B65F-457C-8D49-45E0ECDD37DE}" type="sibTrans" cxnId="{E75647BE-7163-4178-BF10-302B83864616}">
      <dgm:prSet/>
      <dgm:spPr/>
      <dgm:t>
        <a:bodyPr/>
        <a:lstStyle/>
        <a:p>
          <a:endParaRPr lang="zh-CN" altLang="en-US" sz="1100">
            <a:latin typeface="华文琥珀" pitchFamily="2" charset="-122"/>
            <a:ea typeface="华文琥珀" pitchFamily="2" charset="-122"/>
          </a:endParaRPr>
        </a:p>
      </dgm:t>
    </dgm:pt>
    <dgm:pt modelId="{D74EB54F-A362-4561-892D-DD539EA6E642}">
      <dgm:prSet phldrT="[文本]" custT="1"/>
      <dgm:spPr/>
      <dgm:t>
        <a:bodyPr/>
        <a:lstStyle/>
        <a:p>
          <a:r>
            <a:rPr lang="zh-CN" altLang="en-US" sz="3200" dirty="0" smtClean="0">
              <a:latin typeface="华文琥珀" pitchFamily="2" charset="-122"/>
              <a:ea typeface="华文琥珀" pitchFamily="2" charset="-122"/>
            </a:rPr>
            <a:t>结束阶段</a:t>
          </a:r>
          <a:endParaRPr lang="zh-CN" altLang="en-US" sz="3200" dirty="0">
            <a:latin typeface="华文琥珀" pitchFamily="2" charset="-122"/>
            <a:ea typeface="华文琥珀" pitchFamily="2" charset="-122"/>
          </a:endParaRPr>
        </a:p>
      </dgm:t>
    </dgm:pt>
    <dgm:pt modelId="{D0363C9B-21CA-4A8B-A11C-75C94E3148DE}" type="parTrans" cxnId="{7CB86729-5E28-47C9-BF4C-8AF3F855F087}">
      <dgm:prSet/>
      <dgm:spPr/>
      <dgm:t>
        <a:bodyPr/>
        <a:lstStyle/>
        <a:p>
          <a:endParaRPr lang="zh-CN" altLang="en-US" sz="1100">
            <a:latin typeface="华文琥珀" pitchFamily="2" charset="-122"/>
            <a:ea typeface="华文琥珀" pitchFamily="2" charset="-122"/>
          </a:endParaRPr>
        </a:p>
      </dgm:t>
    </dgm:pt>
    <dgm:pt modelId="{9F9032B1-448B-4E96-9F91-5F6DD9B378E6}" type="sibTrans" cxnId="{7CB86729-5E28-47C9-BF4C-8AF3F855F087}">
      <dgm:prSet/>
      <dgm:spPr/>
      <dgm:t>
        <a:bodyPr/>
        <a:lstStyle/>
        <a:p>
          <a:endParaRPr lang="zh-CN" altLang="en-US" sz="1100">
            <a:latin typeface="华文琥珀" pitchFamily="2" charset="-122"/>
            <a:ea typeface="华文琥珀" pitchFamily="2" charset="-122"/>
          </a:endParaRPr>
        </a:p>
      </dgm:t>
    </dgm:pt>
    <dgm:pt modelId="{58D777F4-30D7-446D-BF03-FF1A23B62716}" type="pres">
      <dgm:prSet presAssocID="{F563C0FF-4985-4658-84D3-79F7FADA4173}" presName="Name0" presStyleCnt="0">
        <dgm:presLayoutVars>
          <dgm:dir/>
          <dgm:animLvl val="lvl"/>
          <dgm:resizeHandles val="exact"/>
        </dgm:presLayoutVars>
      </dgm:prSet>
      <dgm:spPr/>
    </dgm:pt>
    <dgm:pt modelId="{06FFBA5B-D270-49A9-A379-39327AAAA738}" type="pres">
      <dgm:prSet presAssocID="{A4E2E0B0-B7BA-4DB0-B6E7-8951ACD483FE}" presName="parTxOnly" presStyleLbl="node1" presStyleIdx="0" presStyleCnt="3" custScaleY="1445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F88156-3C1A-4EE8-AF82-002F7C9AA276}" type="pres">
      <dgm:prSet presAssocID="{E632B6F6-8262-43E0-BA64-753807E311B9}" presName="parTxOnlySpace" presStyleCnt="0"/>
      <dgm:spPr/>
    </dgm:pt>
    <dgm:pt modelId="{B379232E-1FB9-4484-AA76-B6E409302A43}" type="pres">
      <dgm:prSet presAssocID="{DED84814-98D8-4F1E-A810-CB0DCC28C1B0}" presName="parTxOnly" presStyleLbl="node1" presStyleIdx="1" presStyleCnt="3" custScaleX="136391" custScaleY="1445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EE27739-52AD-4B89-9948-12E43D57FABE}" type="pres">
      <dgm:prSet presAssocID="{4979A61B-B65F-457C-8D49-45E0ECDD37DE}" presName="parTxOnlySpace" presStyleCnt="0"/>
      <dgm:spPr/>
    </dgm:pt>
    <dgm:pt modelId="{E71A17A3-0907-4FFD-9865-73214C65EEA4}" type="pres">
      <dgm:prSet presAssocID="{D74EB54F-A362-4561-892D-DD539EA6E642}" presName="parTxOnly" presStyleLbl="node1" presStyleIdx="2" presStyleCnt="3" custScaleY="1445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A355972-6142-4D9A-8B8B-7859C8987704}" srcId="{F563C0FF-4985-4658-84D3-79F7FADA4173}" destId="{A4E2E0B0-B7BA-4DB0-B6E7-8951ACD483FE}" srcOrd="0" destOrd="0" parTransId="{3692253C-B63D-444F-ABE7-4A62217BAC60}" sibTransId="{E632B6F6-8262-43E0-BA64-753807E311B9}"/>
    <dgm:cxn modelId="{2FA86177-2FFD-44D3-AFAD-EDC2D9125E50}" type="presOf" srcId="{A4E2E0B0-B7BA-4DB0-B6E7-8951ACD483FE}" destId="{06FFBA5B-D270-49A9-A379-39327AAAA738}" srcOrd="0" destOrd="0" presId="urn:microsoft.com/office/officeart/2005/8/layout/chevron1"/>
    <dgm:cxn modelId="{3B27E1B5-A5E5-4A6C-82A9-9A0355DB486D}" type="presOf" srcId="{F563C0FF-4985-4658-84D3-79F7FADA4173}" destId="{58D777F4-30D7-446D-BF03-FF1A23B62716}" srcOrd="0" destOrd="0" presId="urn:microsoft.com/office/officeart/2005/8/layout/chevron1"/>
    <dgm:cxn modelId="{E75647BE-7163-4178-BF10-302B83864616}" srcId="{F563C0FF-4985-4658-84D3-79F7FADA4173}" destId="{DED84814-98D8-4F1E-A810-CB0DCC28C1B0}" srcOrd="1" destOrd="0" parTransId="{E6714D5C-1BFC-4B29-B858-5E2D0F496157}" sibTransId="{4979A61B-B65F-457C-8D49-45E0ECDD37DE}"/>
    <dgm:cxn modelId="{7CB86729-5E28-47C9-BF4C-8AF3F855F087}" srcId="{F563C0FF-4985-4658-84D3-79F7FADA4173}" destId="{D74EB54F-A362-4561-892D-DD539EA6E642}" srcOrd="2" destOrd="0" parTransId="{D0363C9B-21CA-4A8B-A11C-75C94E3148DE}" sibTransId="{9F9032B1-448B-4E96-9F91-5F6DD9B378E6}"/>
    <dgm:cxn modelId="{42EDA0DB-462A-4DC5-881D-81C7D999A0A3}" type="presOf" srcId="{DED84814-98D8-4F1E-A810-CB0DCC28C1B0}" destId="{B379232E-1FB9-4484-AA76-B6E409302A43}" srcOrd="0" destOrd="0" presId="urn:microsoft.com/office/officeart/2005/8/layout/chevron1"/>
    <dgm:cxn modelId="{07D6883A-FC0C-4B67-8B20-63AD61257F75}" type="presOf" srcId="{D74EB54F-A362-4561-892D-DD539EA6E642}" destId="{E71A17A3-0907-4FFD-9865-73214C65EEA4}" srcOrd="0" destOrd="0" presId="urn:microsoft.com/office/officeart/2005/8/layout/chevron1"/>
    <dgm:cxn modelId="{CACB8035-9F32-4DC0-AA0C-54B032FE37DD}" type="presParOf" srcId="{58D777F4-30D7-446D-BF03-FF1A23B62716}" destId="{06FFBA5B-D270-49A9-A379-39327AAAA738}" srcOrd="0" destOrd="0" presId="urn:microsoft.com/office/officeart/2005/8/layout/chevron1"/>
    <dgm:cxn modelId="{BD56C4F9-DC09-468E-B143-5B5EF86EBBF9}" type="presParOf" srcId="{58D777F4-30D7-446D-BF03-FF1A23B62716}" destId="{D0F88156-3C1A-4EE8-AF82-002F7C9AA276}" srcOrd="1" destOrd="0" presId="urn:microsoft.com/office/officeart/2005/8/layout/chevron1"/>
    <dgm:cxn modelId="{8C50AF5A-89FB-4DC8-8894-BD522787AB19}" type="presParOf" srcId="{58D777F4-30D7-446D-BF03-FF1A23B62716}" destId="{B379232E-1FB9-4484-AA76-B6E409302A43}" srcOrd="2" destOrd="0" presId="urn:microsoft.com/office/officeart/2005/8/layout/chevron1"/>
    <dgm:cxn modelId="{3C0E6244-7E91-4D78-8113-D31F7D4A48A8}" type="presParOf" srcId="{58D777F4-30D7-446D-BF03-FF1A23B62716}" destId="{9EE27739-52AD-4B89-9948-12E43D57FABE}" srcOrd="3" destOrd="0" presId="urn:microsoft.com/office/officeart/2005/8/layout/chevron1"/>
    <dgm:cxn modelId="{72E8D0A7-1653-4489-9024-0D8CB640DB87}" type="presParOf" srcId="{58D777F4-30D7-446D-BF03-FF1A23B62716}" destId="{E71A17A3-0907-4FFD-9865-73214C65EEA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FFBA5B-D270-49A9-A379-39327AAAA738}">
      <dsp:nvSpPr>
        <dsp:cNvPr id="0" name=""/>
        <dsp:cNvSpPr/>
      </dsp:nvSpPr>
      <dsp:spPr>
        <a:xfrm>
          <a:off x="1718" y="1038126"/>
          <a:ext cx="2339609" cy="135277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latin typeface="华文琥珀" pitchFamily="2" charset="-122"/>
              <a:ea typeface="华文琥珀" pitchFamily="2" charset="-122"/>
            </a:rPr>
            <a:t>开始阶段</a:t>
          </a:r>
          <a:endParaRPr lang="zh-CN" altLang="en-US" sz="3200" kern="1200" dirty="0">
            <a:latin typeface="华文琥珀" pitchFamily="2" charset="-122"/>
            <a:ea typeface="华文琥珀" pitchFamily="2" charset="-122"/>
          </a:endParaRPr>
        </a:p>
      </dsp:txBody>
      <dsp:txXfrm>
        <a:off x="678104" y="1038126"/>
        <a:ext cx="986838" cy="1352771"/>
      </dsp:txXfrm>
    </dsp:sp>
    <dsp:sp modelId="{B379232E-1FB9-4484-AA76-B6E409302A43}">
      <dsp:nvSpPr>
        <dsp:cNvPr id="0" name=""/>
        <dsp:cNvSpPr/>
      </dsp:nvSpPr>
      <dsp:spPr>
        <a:xfrm>
          <a:off x="2107366" y="1038126"/>
          <a:ext cx="3191016" cy="135277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latin typeface="华文琥珀" pitchFamily="2" charset="-122"/>
              <a:ea typeface="华文琥珀" pitchFamily="2" charset="-122"/>
            </a:rPr>
            <a:t>正式问诊阶段</a:t>
          </a:r>
          <a:endParaRPr lang="zh-CN" altLang="en-US" sz="3200" kern="1200" dirty="0">
            <a:latin typeface="华文琥珀" pitchFamily="2" charset="-122"/>
            <a:ea typeface="华文琥珀" pitchFamily="2" charset="-122"/>
          </a:endParaRPr>
        </a:p>
      </dsp:txBody>
      <dsp:txXfrm>
        <a:off x="2783752" y="1038126"/>
        <a:ext cx="1838245" cy="1352771"/>
      </dsp:txXfrm>
    </dsp:sp>
    <dsp:sp modelId="{E71A17A3-0907-4FFD-9865-73214C65EEA4}">
      <dsp:nvSpPr>
        <dsp:cNvPr id="0" name=""/>
        <dsp:cNvSpPr/>
      </dsp:nvSpPr>
      <dsp:spPr>
        <a:xfrm>
          <a:off x="5064422" y="1038126"/>
          <a:ext cx="2339609" cy="135277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latin typeface="华文琥珀" pitchFamily="2" charset="-122"/>
              <a:ea typeface="华文琥珀" pitchFamily="2" charset="-122"/>
            </a:rPr>
            <a:t>结束阶段</a:t>
          </a:r>
          <a:endParaRPr lang="zh-CN" altLang="en-US" sz="3200" kern="1200" dirty="0">
            <a:latin typeface="华文琥珀" pitchFamily="2" charset="-122"/>
            <a:ea typeface="华文琥珀" pitchFamily="2" charset="-122"/>
          </a:endParaRPr>
        </a:p>
      </dsp:txBody>
      <dsp:txXfrm>
        <a:off x="5740808" y="1038126"/>
        <a:ext cx="986838" cy="1352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232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lnSpc>
                <a:spcPct val="100000"/>
              </a:lnSpc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lnSpc>
                <a:spcPct val="100000"/>
              </a:lnSpc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lnSpc>
                <a:spcPct val="100000"/>
              </a:lnSpc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lnSpc>
                <a:spcPct val="100000"/>
              </a:lnSpc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lnSpc>
                <a:spcPct val="100000"/>
              </a:lnSpc>
              <a:defRPr lang="zh-CN" altLang="en-US" sz="2400" b="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319588" cy="2286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第二章  问诊</a:t>
            </a:r>
            <a:endParaRPr lang="en-US" altLang="zh-CN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四、特殊情况下的问诊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sz="2800" dirty="0" smtClean="0"/>
              <a:t>情绪异常或情绪改变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焦虑与抑郁</a:t>
            </a:r>
            <a:endParaRPr lang="en-US" altLang="zh-CN" sz="2400" dirty="0" smtClean="0"/>
          </a:p>
          <a:p>
            <a:pPr lvl="2"/>
            <a:r>
              <a:rPr lang="zh-CN" altLang="en-US" sz="2000" dirty="0" smtClean="0"/>
              <a:t>可能原因</a:t>
            </a:r>
            <a:endParaRPr lang="en-US" altLang="zh-CN" sz="2000" dirty="0" smtClean="0"/>
          </a:p>
          <a:p>
            <a:pPr lvl="2"/>
            <a:r>
              <a:rPr lang="zh-CN" altLang="en-US" sz="2000" dirty="0" smtClean="0"/>
              <a:t>策略</a:t>
            </a:r>
            <a:endParaRPr lang="en-US" altLang="zh-CN" sz="2000" dirty="0" smtClean="0"/>
          </a:p>
          <a:p>
            <a:pPr lvl="1"/>
            <a:r>
              <a:rPr lang="zh-CN" altLang="en-US" sz="2400" dirty="0" smtClean="0"/>
              <a:t>缄默与忧伤</a:t>
            </a:r>
            <a:endParaRPr lang="en-US" altLang="zh-CN" sz="2400" dirty="0" smtClean="0"/>
          </a:p>
          <a:p>
            <a:pPr lvl="2"/>
            <a:r>
              <a:rPr lang="zh-CN" altLang="en-US" sz="2000" dirty="0" smtClean="0"/>
              <a:t>可能原因</a:t>
            </a:r>
            <a:endParaRPr lang="en-US" altLang="zh-CN" sz="2000" dirty="0" smtClean="0"/>
          </a:p>
          <a:p>
            <a:pPr lvl="2"/>
            <a:r>
              <a:rPr lang="zh-CN" altLang="en-US" sz="2000" dirty="0" smtClean="0"/>
              <a:t>策略</a:t>
            </a:r>
            <a:endParaRPr lang="en-US" altLang="zh-CN" sz="2000" dirty="0" smtClean="0"/>
          </a:p>
          <a:p>
            <a:pPr lvl="1"/>
            <a:r>
              <a:rPr lang="zh-CN" altLang="en-US" sz="2400" dirty="0" smtClean="0"/>
              <a:t>愤怒与敌意</a:t>
            </a:r>
            <a:endParaRPr lang="en-US" altLang="zh-CN" sz="2400" dirty="0" smtClean="0"/>
          </a:p>
          <a:p>
            <a:pPr lvl="2"/>
            <a:r>
              <a:rPr lang="zh-CN" altLang="en-US" sz="2000" dirty="0" smtClean="0"/>
              <a:t>可能原因</a:t>
            </a:r>
            <a:endParaRPr lang="en-US" altLang="zh-CN" sz="2000" dirty="0" smtClean="0"/>
          </a:p>
          <a:p>
            <a:pPr lvl="2"/>
            <a:r>
              <a:rPr lang="zh-CN" altLang="en-US" sz="2000" dirty="0" smtClean="0"/>
              <a:t>策略</a:t>
            </a:r>
            <a:endParaRPr lang="en-US" altLang="zh-CN" sz="2000" dirty="0" smtClean="0"/>
          </a:p>
        </p:txBody>
      </p:sp>
      <p:sp>
        <p:nvSpPr>
          <p:cNvPr id="7" name="内容占位符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老年人与儿童</a:t>
            </a:r>
            <a:endParaRPr lang="en-US" altLang="zh-CN" dirty="0" smtClean="0"/>
          </a:p>
          <a:p>
            <a:r>
              <a:rPr lang="zh-CN" altLang="en-US" sz="2800" dirty="0" smtClean="0"/>
              <a:t>病情危重或临终患者</a:t>
            </a:r>
            <a:endParaRPr lang="en-US" altLang="zh-CN" sz="2800" dirty="0" smtClean="0"/>
          </a:p>
          <a:p>
            <a:r>
              <a:rPr lang="zh-CN" altLang="en-US" dirty="0" smtClean="0"/>
              <a:t>不同文化背景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不同</a:t>
            </a:r>
            <a:r>
              <a:rPr lang="zh-CN" altLang="en-US" dirty="0"/>
              <a:t>的习俗和</a:t>
            </a:r>
            <a:r>
              <a:rPr lang="zh-CN" altLang="en-US" dirty="0" smtClean="0"/>
              <a:t>习惯等</a:t>
            </a:r>
            <a:endParaRPr lang="en-US" altLang="zh-CN" dirty="0" smtClean="0"/>
          </a:p>
          <a:p>
            <a:pPr lvl="2"/>
            <a:r>
              <a:rPr lang="zh-CN" altLang="en-US" dirty="0"/>
              <a:t>距离与</a:t>
            </a:r>
            <a:r>
              <a:rPr lang="zh-CN" altLang="en-US" dirty="0" smtClean="0"/>
              <a:t>触摸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目光</a:t>
            </a:r>
            <a:r>
              <a:rPr lang="zh-CN" altLang="zh-CN" dirty="0"/>
              <a:t>接触</a:t>
            </a:r>
            <a:endParaRPr lang="zh-CN" altLang="zh-CN" sz="1200" dirty="0"/>
          </a:p>
          <a:p>
            <a:pPr lvl="2"/>
            <a:r>
              <a:rPr lang="zh-CN" altLang="zh-CN" dirty="0"/>
              <a:t>表达情感或疼痛的方式</a:t>
            </a:r>
            <a:endParaRPr lang="zh-CN" altLang="zh-CN" sz="1200" dirty="0"/>
          </a:p>
          <a:p>
            <a:pPr lvl="2"/>
            <a:r>
              <a:rPr lang="zh-CN" altLang="zh-CN" dirty="0"/>
              <a:t>语言</a:t>
            </a:r>
            <a:r>
              <a:rPr lang="zh-CN" altLang="zh-CN" dirty="0" smtClean="0"/>
              <a:t>表达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4752206" cy="2286000"/>
          </a:xfrm>
        </p:spPr>
        <p:txBody>
          <a:bodyPr/>
          <a:lstStyle/>
          <a:p>
            <a:pPr algn="ctr"/>
            <a:r>
              <a:rPr lang="zh-CN" altLang="en-US" dirty="0" smtClean="0"/>
              <a:t>第一节 问诊的基本原则与技巧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6477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问诊（</a:t>
            </a:r>
            <a:r>
              <a:rPr lang="en-US" altLang="zh-CN" dirty="0"/>
              <a:t>inquiry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是</a:t>
            </a:r>
            <a:r>
              <a:rPr lang="zh-CN" altLang="zh-CN" dirty="0"/>
              <a:t>护理人员通过对患者或知情者进行有目的、有计划的系统询问，从而获得患者健康史等相关资料的交谈过程</a:t>
            </a:r>
            <a:r>
              <a:rPr lang="zh-CN" altLang="zh-CN" dirty="0" smtClean="0"/>
              <a:t>。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9" descr="HM0039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312" y="4653136"/>
            <a:ext cx="1368152" cy="15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 6"/>
          <p:cNvSpPr/>
          <p:nvPr/>
        </p:nvSpPr>
        <p:spPr>
          <a:xfrm>
            <a:off x="1475656" y="3570866"/>
            <a:ext cx="5400600" cy="105728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400" dirty="0">
                <a:latin typeface="幼圆" pitchFamily="49" charset="-122"/>
                <a:ea typeface="幼圆" pitchFamily="49" charset="-122"/>
              </a:rPr>
              <a:t>问诊不仅是收集资料的一种手段，而且更是一门艺术。</a:t>
            </a:r>
            <a:endParaRPr lang="zh-CN" altLang="en-US" sz="2400" dirty="0"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7916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一、</a:t>
            </a:r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问诊的目的</a:t>
            </a:r>
            <a:r>
              <a:rPr lang="zh-CN" altLang="en-US" dirty="0" smtClean="0"/>
              <a:t>与意义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了解疾病的发生、发展、诊治和护理经过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了解</a:t>
            </a:r>
            <a:r>
              <a:rPr lang="zh-CN" altLang="zh-CN" dirty="0" smtClean="0"/>
              <a:t>既往健康状况、曾患疾病的情况</a:t>
            </a:r>
            <a:r>
              <a:rPr lang="zh-CN" altLang="en-US" dirty="0" smtClean="0"/>
              <a:t>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了解患者的</a:t>
            </a:r>
            <a:r>
              <a:rPr lang="zh-CN" altLang="zh-CN" dirty="0" smtClean="0"/>
              <a:t>心理</a:t>
            </a:r>
            <a:r>
              <a:rPr lang="zh-CN" altLang="en-US" dirty="0" smtClean="0"/>
              <a:t>和</a:t>
            </a:r>
            <a:r>
              <a:rPr lang="zh-CN" altLang="zh-CN" dirty="0" smtClean="0"/>
              <a:t>社会</a:t>
            </a:r>
            <a:r>
              <a:rPr lang="zh-CN" altLang="en-US" dirty="0" smtClean="0"/>
              <a:t>状况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为身体评估、实验室等</a:t>
            </a:r>
            <a:r>
              <a:rPr lang="zh-CN" altLang="en-US" dirty="0" smtClean="0"/>
              <a:t>辅助检查</a:t>
            </a:r>
            <a:r>
              <a:rPr lang="zh-CN" altLang="zh-CN" dirty="0" smtClean="0"/>
              <a:t>提供了线索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建立积极的治疗性</a:t>
            </a:r>
            <a:r>
              <a:rPr lang="zh-CN" altLang="en-US" dirty="0" smtClean="0"/>
              <a:t>护患</a:t>
            </a:r>
            <a:r>
              <a:rPr lang="zh-CN" altLang="zh-CN" dirty="0" smtClean="0"/>
              <a:t>关系的重要时机。还可以借此向患者提供信息，有时候甚至交流本身也具有治疗作用。这些都为帮助患者建立信心及在病痛或焦虑中寻求理解，为其提供情感和精神</a:t>
            </a:r>
            <a:r>
              <a:rPr lang="zh-CN" altLang="zh-CN" dirty="0" smtClean="0"/>
              <a:t>支持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00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</a:t>
            </a:r>
            <a:r>
              <a:rPr lang="zh-CN" altLang="zh-CN" dirty="0" smtClean="0"/>
              <a:t>、基本原则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环境</a:t>
            </a:r>
            <a:r>
              <a:rPr lang="zh-CN" altLang="zh-CN" dirty="0"/>
              <a:t>须安静、舒适和具有</a:t>
            </a:r>
            <a:r>
              <a:rPr lang="zh-CN" altLang="zh-CN" dirty="0" smtClean="0"/>
              <a:t>私密性</a:t>
            </a:r>
            <a:endParaRPr lang="zh-CN" altLang="zh-CN" dirty="0"/>
          </a:p>
          <a:p>
            <a:r>
              <a:rPr lang="zh-CN" altLang="zh-CN" dirty="0" smtClean="0"/>
              <a:t>尊重</a:t>
            </a:r>
            <a:r>
              <a:rPr lang="zh-CN" altLang="zh-CN" dirty="0"/>
              <a:t>、关心和爱护问诊</a:t>
            </a:r>
            <a:r>
              <a:rPr lang="zh-CN" altLang="zh-CN" dirty="0" smtClean="0"/>
              <a:t>对象</a:t>
            </a:r>
            <a:endParaRPr lang="en-US" altLang="zh-CN" dirty="0" smtClean="0"/>
          </a:p>
          <a:p>
            <a:r>
              <a:rPr lang="zh-CN" altLang="zh-CN" dirty="0" smtClean="0"/>
              <a:t>恰当</a:t>
            </a:r>
            <a:r>
              <a:rPr lang="zh-CN" altLang="zh-CN" dirty="0"/>
              <a:t>地运用沟通技巧，以确保资料的全面性、真实性和</a:t>
            </a:r>
            <a:r>
              <a:rPr lang="zh-CN" altLang="zh-CN" dirty="0" smtClean="0"/>
              <a:t>准确性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63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三</a:t>
            </a:r>
            <a:r>
              <a:rPr lang="zh-CN" altLang="zh-CN" dirty="0" smtClean="0"/>
              <a:t>、问诊</a:t>
            </a:r>
            <a:r>
              <a:rPr lang="zh-CN" altLang="en-US" dirty="0" smtClean="0"/>
              <a:t>的常用</a:t>
            </a:r>
            <a:r>
              <a:rPr lang="zh-CN" altLang="zh-CN" dirty="0" smtClean="0"/>
              <a:t>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问诊过程</a:t>
            </a:r>
            <a:endParaRPr lang="en-US" altLang="zh-CN" dirty="0" smtClean="0"/>
          </a:p>
          <a:p>
            <a:pPr lvl="1"/>
            <a:r>
              <a:rPr lang="zh-CN" altLang="en-US" dirty="0"/>
              <a:t>可</a:t>
            </a:r>
            <a:r>
              <a:rPr lang="zh-CN" altLang="en-US" dirty="0" smtClean="0"/>
              <a:t>分为以下三个阶段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5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2458306"/>
              </p:ext>
            </p:extLst>
          </p:nvPr>
        </p:nvGraphicFramePr>
        <p:xfrm>
          <a:off x="785786" y="1785926"/>
          <a:ext cx="7405750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</a:t>
            </a:r>
            <a:r>
              <a:rPr lang="zh-CN" altLang="zh-CN" dirty="0"/>
              <a:t>、问诊</a:t>
            </a:r>
            <a:r>
              <a:rPr lang="zh-CN" altLang="en-US" dirty="0"/>
              <a:t>的常用</a:t>
            </a:r>
            <a:r>
              <a:rPr lang="zh-CN" altLang="zh-CN" dirty="0"/>
              <a:t>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zh-CN" dirty="0" smtClean="0"/>
              <a:t>开始</a:t>
            </a:r>
            <a:r>
              <a:rPr lang="zh-CN" altLang="en-US" dirty="0" smtClean="0"/>
              <a:t>阶段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做好</a:t>
            </a:r>
            <a:r>
              <a:rPr lang="zh-CN" altLang="zh-CN" dirty="0"/>
              <a:t>解释说明及</a:t>
            </a:r>
            <a:r>
              <a:rPr lang="zh-CN" altLang="zh-CN" dirty="0" smtClean="0"/>
              <a:t>自我介绍</a:t>
            </a:r>
            <a:endParaRPr lang="en-US" altLang="zh-CN" dirty="0" smtClean="0"/>
          </a:p>
          <a:p>
            <a:r>
              <a:rPr lang="zh-CN" altLang="en-US" dirty="0"/>
              <a:t>正式问诊阶段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应</a:t>
            </a:r>
            <a:r>
              <a:rPr lang="zh-CN" altLang="zh-CN" dirty="0"/>
              <a:t>循序渐进，逐渐</a:t>
            </a:r>
            <a:r>
              <a:rPr lang="zh-CN" altLang="zh-CN" dirty="0" smtClean="0"/>
              <a:t>展开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zh-CN" altLang="en-US" dirty="0"/>
              <a:t>恰当的提问</a:t>
            </a:r>
          </a:p>
          <a:p>
            <a:pPr lvl="2">
              <a:lnSpc>
                <a:spcPct val="90000"/>
              </a:lnSpc>
            </a:pPr>
            <a:r>
              <a:rPr lang="zh-CN" altLang="en-US" dirty="0"/>
              <a:t>提问形式：</a:t>
            </a:r>
            <a:r>
              <a:rPr lang="zh-CN" altLang="en-US" sz="2200" dirty="0">
                <a:solidFill>
                  <a:srgbClr val="CC0099"/>
                </a:solidFill>
              </a:rPr>
              <a:t>开放式问题、闭合式问题  </a:t>
            </a:r>
          </a:p>
          <a:p>
            <a:pPr lvl="2">
              <a:lnSpc>
                <a:spcPct val="90000"/>
              </a:lnSpc>
            </a:pPr>
            <a:r>
              <a:rPr lang="zh-CN" altLang="en-US" dirty="0"/>
              <a:t>避免暗示性提问</a:t>
            </a:r>
          </a:p>
          <a:p>
            <a:pPr lvl="2">
              <a:lnSpc>
                <a:spcPct val="90000"/>
              </a:lnSpc>
            </a:pPr>
            <a:r>
              <a:rPr lang="zh-CN" altLang="en-US" sz="3200" dirty="0"/>
              <a:t>敏感问题？</a:t>
            </a:r>
          </a:p>
          <a:p>
            <a:pPr lvl="1">
              <a:lnSpc>
                <a:spcPct val="90000"/>
              </a:lnSpc>
            </a:pPr>
            <a:r>
              <a:rPr lang="zh-CN" altLang="en-US" dirty="0"/>
              <a:t>避免使用医学术语</a:t>
            </a:r>
          </a:p>
          <a:p>
            <a:pPr lvl="1">
              <a:lnSpc>
                <a:spcPct val="90000"/>
              </a:lnSpc>
            </a:pPr>
            <a:r>
              <a:rPr lang="zh-CN" altLang="en-US" dirty="0"/>
              <a:t>采取接受和尊重的</a:t>
            </a:r>
            <a:r>
              <a:rPr lang="zh-CN" altLang="en-US" dirty="0" smtClean="0"/>
              <a:t>态度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三、问诊的常用技巧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/>
              <a:t>切入</a:t>
            </a:r>
            <a:r>
              <a:rPr lang="en-US" altLang="zh-CN" dirty="0"/>
              <a:t>/</a:t>
            </a:r>
            <a:r>
              <a:rPr lang="zh-CN" altLang="en-US" dirty="0"/>
              <a:t>重回主题</a:t>
            </a:r>
          </a:p>
          <a:p>
            <a:pPr lvl="1"/>
            <a:r>
              <a:rPr lang="zh-CN" altLang="en-US" dirty="0"/>
              <a:t>非语言性沟通技巧</a:t>
            </a:r>
          </a:p>
          <a:p>
            <a:pPr lvl="2"/>
            <a:r>
              <a:rPr lang="zh-CN" altLang="en-US" dirty="0"/>
              <a:t>目光平视、触摸、沉默、点头等</a:t>
            </a:r>
          </a:p>
          <a:p>
            <a:pPr lvl="1"/>
            <a:r>
              <a:rPr lang="zh-CN" altLang="en-US" dirty="0"/>
              <a:t>及时</a:t>
            </a:r>
            <a:r>
              <a:rPr lang="zh-CN" altLang="en-US" dirty="0" smtClean="0"/>
              <a:t>核实信息</a:t>
            </a:r>
            <a:endParaRPr lang="zh-CN" altLang="en-US" dirty="0"/>
          </a:p>
          <a:p>
            <a:pPr lvl="2"/>
            <a:r>
              <a:rPr lang="zh-CN" altLang="en-US" dirty="0"/>
              <a:t>澄清、复述、反问、质疑、解析</a:t>
            </a:r>
            <a:r>
              <a:rPr lang="zh-CN" altLang="en-US" dirty="0" smtClean="0"/>
              <a:t>等</a:t>
            </a:r>
            <a:endParaRPr lang="en-US" altLang="zh-CN" dirty="0" smtClean="0"/>
          </a:p>
          <a:p>
            <a:pPr>
              <a:spcBef>
                <a:spcPct val="10000"/>
              </a:spcBef>
            </a:pPr>
            <a:r>
              <a:rPr lang="zh-CN" altLang="en-US" dirty="0" smtClean="0"/>
              <a:t>结束阶段</a:t>
            </a:r>
            <a:endParaRPr lang="zh-CN" altLang="en-US" dirty="0"/>
          </a:p>
          <a:p>
            <a:pPr lvl="1">
              <a:spcBef>
                <a:spcPct val="10000"/>
              </a:spcBef>
            </a:pPr>
            <a:r>
              <a:rPr lang="zh-CN" altLang="en-US" dirty="0"/>
              <a:t>有所暗示或提示</a:t>
            </a:r>
          </a:p>
          <a:p>
            <a:pPr lvl="1">
              <a:spcBef>
                <a:spcPct val="10000"/>
              </a:spcBef>
            </a:pPr>
            <a:r>
              <a:rPr lang="zh-CN" altLang="en-US" dirty="0"/>
              <a:t>总结（</a:t>
            </a:r>
            <a:r>
              <a:rPr lang="zh-CN" altLang="en-US" dirty="0">
                <a:solidFill>
                  <a:srgbClr val="CC0099"/>
                </a:solidFill>
              </a:rPr>
              <a:t>结语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253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练习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请指出下列问题分别属于哪种核实资料的方法？</a:t>
            </a:r>
            <a:endParaRPr lang="zh-CN" altLang="en-US" sz="28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836016"/>
              </p:ext>
            </p:extLst>
          </p:nvPr>
        </p:nvGraphicFramePr>
        <p:xfrm>
          <a:off x="500034" y="2214554"/>
          <a:ext cx="8215371" cy="3786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1389"/>
                <a:gridCol w="1045593"/>
                <a:gridCol w="1568389"/>
              </a:tblGrid>
              <a:tr h="490517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问题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核实方法</a:t>
                      </a:r>
                      <a:endParaRPr lang="zh-CN" altLang="en-US" sz="2000" dirty="0"/>
                    </a:p>
                  </a:txBody>
                  <a:tcPr/>
                </a:tc>
              </a:tr>
              <a:tr h="718978">
                <a:tc>
                  <a:txBody>
                    <a:bodyPr/>
                    <a:lstStyle/>
                    <a:p>
                      <a:pPr marL="441325" indent="-441325"/>
                      <a:r>
                        <a:rPr lang="en-US" sz="2000" dirty="0" smtClean="0"/>
                        <a:t>A</a:t>
                      </a:r>
                      <a:r>
                        <a:rPr lang="zh-CN" altLang="en-US" sz="2000" dirty="0" smtClean="0"/>
                        <a:t>．您是说：您从楼梯上摔下来，以后的事情就不知道了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澄清</a:t>
                      </a:r>
                      <a:endParaRPr lang="zh-CN" altLang="en-US" sz="2000" dirty="0"/>
                    </a:p>
                  </a:txBody>
                  <a:tcPr/>
                </a:tc>
              </a:tr>
              <a:tr h="611467">
                <a:tc>
                  <a:txBody>
                    <a:bodyPr/>
                    <a:lstStyle/>
                    <a:p>
                      <a:pPr marL="441325" marR="0" indent="-441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．您说您感到很不舒服，能具体说一说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吗？</a:t>
                      </a:r>
                      <a:endParaRPr kumimoji="0" lang="zh-CN" alt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复述</a:t>
                      </a:r>
                      <a:endParaRPr lang="zh-CN" altLang="en-US" sz="2000" dirty="0"/>
                    </a:p>
                  </a:txBody>
                  <a:tcPr/>
                </a:tc>
              </a:tr>
              <a:tr h="659394">
                <a:tc>
                  <a:txBody>
                    <a:bodyPr/>
                    <a:lstStyle/>
                    <a:p>
                      <a:pPr marL="441325" indent="-441325" algn="l" rtl="0" eaLnBrk="1" latinLnBrk="0" hangingPunct="1"/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．您说您一切都好，可看起来您好像有什么心事，您能告诉我是怎么回事吗？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反问</a:t>
                      </a:r>
                      <a:endParaRPr lang="zh-CN" altLang="en-US" sz="2000" dirty="0"/>
                    </a:p>
                  </a:txBody>
                  <a:tcPr/>
                </a:tc>
              </a:tr>
              <a:tr h="744964">
                <a:tc>
                  <a:txBody>
                    <a:bodyPr/>
                    <a:lstStyle/>
                    <a:p>
                      <a:pPr marL="441325" marR="0" indent="-441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．您说上次看病时，医生说您的血糖又升高了，是这样吗？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质疑</a:t>
                      </a:r>
                      <a:endParaRPr lang="zh-CN" altLang="en-US" sz="2000" dirty="0"/>
                    </a:p>
                  </a:txBody>
                  <a:tcPr/>
                </a:tc>
              </a:tr>
              <a:tr h="519247">
                <a:tc>
                  <a:txBody>
                    <a:bodyPr/>
                    <a:lstStyle/>
                    <a:p>
                      <a:pPr marL="441325" marR="0" indent="-441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．您说您儿子从来不来看望您，是吗？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解析</a:t>
                      </a:r>
                      <a:endParaRPr lang="zh-CN" alt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矩形 22"/>
          <p:cNvSpPr/>
          <p:nvPr/>
        </p:nvSpPr>
        <p:spPr>
          <a:xfrm>
            <a:off x="6429388" y="3071810"/>
            <a:ext cx="989744" cy="221599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zh-CN" altLang="en-US" sz="13800" b="1" cap="none" spc="0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？</a:t>
            </a:r>
            <a:endParaRPr lang="zh-CN" altLang="en-US" sz="13800" b="1" cap="none" spc="0" dirty="0">
              <a:ln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</TotalTime>
  <Pages>0</Pages>
  <Words>497</Words>
  <Characters>0</Characters>
  <Application>Microsoft Office PowerPoint</Application>
  <DocSecurity>0</DocSecurity>
  <PresentationFormat>全屏显示(4:3)</PresentationFormat>
  <Lines>0</Lines>
  <Paragraphs>84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课件模板</vt:lpstr>
      <vt:lpstr>第二章  问诊</vt:lpstr>
      <vt:lpstr>第一节 问诊的基本原则与技巧</vt:lpstr>
      <vt:lpstr>一、概述</vt:lpstr>
      <vt:lpstr>一、概述</vt:lpstr>
      <vt:lpstr>二、基本原则</vt:lpstr>
      <vt:lpstr>三、问诊的常用技巧</vt:lpstr>
      <vt:lpstr>三、问诊的常用技巧</vt:lpstr>
      <vt:lpstr>三、问诊的常用技巧</vt:lpstr>
      <vt:lpstr>练习</vt:lpstr>
      <vt:lpstr>四、特殊情况下的问诊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77</cp:revision>
  <cp:lastPrinted>1899-12-30T00:00:00Z</cp:lastPrinted>
  <dcterms:created xsi:type="dcterms:W3CDTF">2008-12-16T07:41:38Z</dcterms:created>
  <dcterms:modified xsi:type="dcterms:W3CDTF">2015-12-11T01:34:38Z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